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0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DC285-DC9A-24AF-BECF-636CF7237D15}" v="51" dt="2022-03-21T20:20:58.608"/>
    <p1510:client id="{F6E95EF1-3510-453F-AEEC-6470D5B48B7D}" v="9" dt="2022-03-18T15:27:48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00A5-F574-4BCA-B236-AADAEDEF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986" y="3923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0D1582"/>
                </a:solidFill>
                <a:latin typeface="Poppins Medium" pitchFamily="2" charset="77"/>
                <a:cs typeface="Poppins Medium" pitchFamily="2" charset="77"/>
              </a:rPr>
              <a:t>SpeakOut</a:t>
            </a:r>
            <a:r>
              <a:rPr lang="en-US" sz="4000" dirty="0">
                <a:solidFill>
                  <a:srgbClr val="0D1582"/>
                </a:solidFill>
                <a:latin typeface="Poppins Medium" pitchFamily="2" charset="77"/>
                <a:cs typeface="Poppins Medium" pitchFamily="2" charset="77"/>
              </a:rPr>
              <a:t> with </a:t>
            </a:r>
            <a:r>
              <a:rPr lang="en-US" sz="4000" dirty="0" err="1">
                <a:solidFill>
                  <a:srgbClr val="0D1582"/>
                </a:solidFill>
                <a:latin typeface="Poppins Medium" pitchFamily="2" charset="77"/>
                <a:cs typeface="Poppins Medium" pitchFamily="2" charset="77"/>
              </a:rPr>
              <a:t>Advocatr</a:t>
            </a:r>
            <a:endParaRPr lang="en-US" sz="4000" dirty="0">
              <a:solidFill>
                <a:srgbClr val="0D1582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A2D4-61BF-4487-93FD-9FDB7807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158" y="1717902"/>
            <a:ext cx="954495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  <a:latin typeface="Poppins Light" pitchFamily="2" charset="77"/>
                <a:cs typeface="Poppins Light" pitchFamily="2" charset="77"/>
              </a:rPr>
              <a:t>Curriculum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  <a:latin typeface="Poppins Light" pitchFamily="2" charset="77"/>
                <a:cs typeface="Poppins Light" pitchFamily="2" charset="77"/>
              </a:rPr>
              <a:t>Lesson 2</a:t>
            </a:r>
          </a:p>
          <a:p>
            <a:pPr marL="0" indent="0" algn="ctr">
              <a:buNone/>
            </a:pPr>
            <a:endParaRPr lang="en-US" sz="48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5000" dirty="0">
                <a:solidFill>
                  <a:srgbClr val="0D1582"/>
                </a:solidFill>
                <a:latin typeface="Poppins Light" pitchFamily="2" charset="77"/>
                <a:cs typeface="Poppins Light" pitchFamily="2" charset="77"/>
              </a:rPr>
              <a:t>Communication</a:t>
            </a:r>
          </a:p>
          <a:p>
            <a:pPr marL="0" indent="0" algn="ctr">
              <a:buNone/>
            </a:pPr>
            <a:endParaRPr lang="en-US" sz="4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00A5-F574-4BCA-B236-AADAEDEF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5" y="392339"/>
            <a:ext cx="9417958" cy="1325563"/>
          </a:xfrm>
        </p:spPr>
        <p:txBody>
          <a:bodyPr/>
          <a:lstStyle/>
          <a:p>
            <a:r>
              <a:rPr lang="en-US" dirty="0">
                <a:solidFill>
                  <a:srgbClr val="0D1582"/>
                </a:solidFill>
                <a:latin typeface="Poppins Medium" pitchFamily="2" charset="77"/>
                <a:cs typeface="Poppins Medium" pitchFamily="2" charset="77"/>
              </a:rPr>
              <a:t>Discussion of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A2D4-61BF-4487-93FD-9FDB7807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1970768"/>
            <a:ext cx="9554029" cy="4351338"/>
          </a:xfrm>
        </p:spPr>
        <p:txBody>
          <a:bodyPr/>
          <a:lstStyle/>
          <a:p>
            <a:r>
              <a:rPr lang="en-US" i="1" dirty="0">
                <a:latin typeface="Poppins" pitchFamily="2" charset="77"/>
                <a:cs typeface="Poppins" pitchFamily="2" charset="77"/>
              </a:rPr>
              <a:t>Why is [XX] the favorite way to communicate with a friend? What positive or negative impact can [XX] have on the writer/speaker and the reader/listener?</a:t>
            </a:r>
            <a:endParaRPr lang="en-US" sz="800" i="1" dirty="0">
              <a:latin typeface="Poppins" pitchFamily="2" charset="77"/>
              <a:cs typeface="Poppins" pitchFamily="2" charset="77"/>
            </a:endParaRPr>
          </a:p>
          <a:p>
            <a:endParaRPr lang="en-US" sz="800" i="1" dirty="0">
              <a:latin typeface="Poppins" pitchFamily="2" charset="77"/>
              <a:cs typeface="Poppins" pitchFamily="2" charset="77"/>
            </a:endParaRPr>
          </a:p>
          <a:p>
            <a:r>
              <a:rPr lang="en-US" i="1" dirty="0">
                <a:latin typeface="Poppins" pitchFamily="2" charset="77"/>
                <a:cs typeface="Poppins" pitchFamily="2" charset="77"/>
              </a:rPr>
              <a:t>Why is [XX] the favorite way to communicate with a teacher? What positive or negative impact can [XX] have on the writer/speaker and the reader/ listener?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EA97-4365-4B0B-9B57-86DEE298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1582"/>
                </a:solidFill>
                <a:latin typeface="Poppins" pitchFamily="2" charset="77"/>
                <a:cs typeface="Poppins" pitchFamily="2" charset="77"/>
              </a:rPr>
              <a:t>Let’s talk about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96E9-7202-42A6-8711-67F217248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>
                <a:latin typeface="Poppins" pitchFamily="2" charset="77"/>
                <a:cs typeface="Poppins" pitchFamily="2" charset="77"/>
              </a:rPr>
              <a:t>How can you tell Amy is listening? </a:t>
            </a:r>
          </a:p>
          <a:p>
            <a:pPr lvl="0"/>
            <a:r>
              <a:rPr lang="en-US" i="1" dirty="0">
                <a:latin typeface="Poppins" pitchFamily="2" charset="77"/>
                <a:cs typeface="Poppins" pitchFamily="2" charset="77"/>
              </a:rPr>
              <a:t>How can you tell she is not listening? </a:t>
            </a:r>
          </a:p>
          <a:p>
            <a:pPr lvl="0"/>
            <a:r>
              <a:rPr lang="en-US" i="1" dirty="0">
                <a:latin typeface="Poppins" pitchFamily="2" charset="77"/>
                <a:cs typeface="Poppins" pitchFamily="2" charset="77"/>
              </a:rPr>
              <a:t>How is Sheldon impacted by what Amy does? </a:t>
            </a:r>
            <a:br>
              <a:rPr lang="en-US" i="1" dirty="0">
                <a:latin typeface="Poppins" pitchFamily="2" charset="77"/>
                <a:cs typeface="Poppins" pitchFamily="2" charset="77"/>
              </a:rPr>
            </a:br>
            <a:endParaRPr lang="en-US" dirty="0">
              <a:latin typeface="Poppins" pitchFamily="2" charset="77"/>
              <a:cs typeface="Poppins" pitchFamily="2" charset="77"/>
            </a:endParaRPr>
          </a:p>
          <a:p>
            <a:r>
              <a:rPr lang="en-US" i="1" dirty="0">
                <a:latin typeface="Poppins" pitchFamily="2" charset="77"/>
                <a:cs typeface="Poppins" pitchFamily="2" charset="77"/>
              </a:rPr>
              <a:t>Have you been in a situation where you felt unheard? </a:t>
            </a:r>
          </a:p>
          <a:p>
            <a:r>
              <a:rPr lang="en-US" i="1" dirty="0">
                <a:latin typeface="Poppins" pitchFamily="2" charset="77"/>
                <a:cs typeface="Poppins" pitchFamily="2" charset="77"/>
              </a:rPr>
              <a:t>What happened? </a:t>
            </a:r>
          </a:p>
          <a:p>
            <a:r>
              <a:rPr lang="en-US" i="1" dirty="0">
                <a:latin typeface="Poppins" pitchFamily="2" charset="77"/>
                <a:cs typeface="Poppins" pitchFamily="2" charset="77"/>
              </a:rPr>
              <a:t>What would have made the situation better?</a:t>
            </a:r>
            <a:endParaRPr lang="en-US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89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EA97-4365-4B0B-9B57-86DEE298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6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Role play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96E9-7202-42A6-8711-67F21724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42" y="3240768"/>
            <a:ext cx="10973431" cy="3144839"/>
          </a:xfrm>
        </p:spPr>
        <p:txBody>
          <a:bodyPr/>
          <a:lstStyle/>
          <a:p>
            <a:pPr lvl="0"/>
            <a:r>
              <a:rPr lang="en-US" sz="36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How did the greetings differ?</a:t>
            </a:r>
          </a:p>
          <a:p>
            <a:pPr lvl="0"/>
            <a:r>
              <a:rPr lang="en-US" sz="36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In what situations do you find yourself code-switching?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1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EA97-4365-4B0B-9B57-86DEE298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59"/>
            <a:ext cx="10515600" cy="728179"/>
          </a:xfrm>
        </p:spPr>
        <p:txBody>
          <a:bodyPr/>
          <a:lstStyle/>
          <a:p>
            <a:r>
              <a:rPr lang="en-US" dirty="0">
                <a:solidFill>
                  <a:srgbClr val="0D1582"/>
                </a:solidFill>
                <a:latin typeface="Poppins" pitchFamily="2" charset="77"/>
                <a:cs typeface="Poppins" pitchFamily="2" charset="77"/>
              </a:rPr>
              <a:t>Circle Guidelines &amp;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96E9-7202-42A6-8711-67F21724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304"/>
            <a:ext cx="10515600" cy="47906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Respect the talking piece</a:t>
            </a:r>
          </a:p>
          <a:p>
            <a:pPr lvl="0"/>
            <a:r>
              <a:rPr lang="en-US" dirty="0"/>
              <a:t>Speak from the heart</a:t>
            </a:r>
          </a:p>
          <a:p>
            <a:pPr lvl="0"/>
            <a:r>
              <a:rPr lang="en-US" dirty="0"/>
              <a:t>Listen from the heart</a:t>
            </a:r>
          </a:p>
          <a:p>
            <a:pPr lvl="0"/>
            <a:r>
              <a:rPr lang="en-US" dirty="0"/>
              <a:t>Be respectful of all opinions</a:t>
            </a:r>
          </a:p>
          <a:p>
            <a:pPr lvl="0"/>
            <a:r>
              <a:rPr lang="en-US" dirty="0"/>
              <a:t>Respond to the prompt, not to each other.</a:t>
            </a:r>
          </a:p>
          <a:p>
            <a:pPr lvl="0"/>
            <a:r>
              <a:rPr lang="en-US" dirty="0"/>
              <a:t>You may pass </a:t>
            </a:r>
          </a:p>
          <a:p>
            <a:pPr lvl="0"/>
            <a:endParaRPr lang="en-US" sz="1400" dirty="0"/>
          </a:p>
          <a:p>
            <a:pPr marL="0" indent="0">
              <a:buNone/>
            </a:pPr>
            <a:r>
              <a:rPr lang="en-US" b="1" dirty="0"/>
              <a:t>Prompt 1:</a:t>
            </a:r>
            <a:r>
              <a:rPr lang="en-US" i="1" dirty="0"/>
              <a:t>  Who is one person you know who you consider to be a great listener?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Prompt 2:</a:t>
            </a:r>
            <a:r>
              <a:rPr lang="en-US" b="1" i="1" dirty="0"/>
              <a:t> </a:t>
            </a:r>
            <a:r>
              <a:rPr lang="en-US" i="1" dirty="0"/>
              <a:t> What does the person you gave as a response in round 1 do that makes you think of them as a great listener?</a:t>
            </a:r>
          </a:p>
          <a:p>
            <a:pPr marL="0" indent="0">
              <a:buNone/>
            </a:pPr>
            <a:r>
              <a:rPr lang="en-US" b="1" dirty="0"/>
              <a:t>Prompt 3:</a:t>
            </a:r>
            <a:r>
              <a:rPr lang="en-US" i="1" dirty="0"/>
              <a:t>  What mode of communication do you prefer to use for sending an important personal message?</a:t>
            </a:r>
            <a:endParaRPr lang="en-US" dirty="0"/>
          </a:p>
          <a:p>
            <a:pPr lvl="0"/>
            <a:endParaRPr lang="en-US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A9C873-97A5-754E-BEF1-9D638E19CD7D}"/>
              </a:ext>
            </a:extLst>
          </p:cNvPr>
          <p:cNvSpPr txBox="1">
            <a:spLocks/>
          </p:cNvSpPr>
          <p:nvPr/>
        </p:nvSpPr>
        <p:spPr>
          <a:xfrm>
            <a:off x="838200" y="1093304"/>
            <a:ext cx="10515600" cy="532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468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250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Poppins Light</vt:lpstr>
      <vt:lpstr>Poppins Medium</vt:lpstr>
      <vt:lpstr>Poppins SemiBold</vt:lpstr>
      <vt:lpstr>office theme</vt:lpstr>
      <vt:lpstr>SpeakOut with Advocatr</vt:lpstr>
      <vt:lpstr>Discussion of survey results</vt:lpstr>
      <vt:lpstr>Let’s talk about listening</vt:lpstr>
      <vt:lpstr>Role play discussion</vt:lpstr>
      <vt:lpstr>Circle Guidelines &amp; Prompts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Rita Svanks</cp:lastModifiedBy>
  <cp:revision>47</cp:revision>
  <dcterms:created xsi:type="dcterms:W3CDTF">2022-03-18T15:26:52Z</dcterms:created>
  <dcterms:modified xsi:type="dcterms:W3CDTF">2022-04-04T23:51:13Z</dcterms:modified>
</cp:coreProperties>
</file>